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Lato"/>
      <p:regular r:id="rId14"/>
      <p:bold r:id="rId15"/>
      <p:italic r:id="rId16"/>
      <p:boldItalic r:id="rId17"/>
    </p:embeddedFont>
    <p:embeddedFont>
      <p:font typeface="Lato Light"/>
      <p:regular r:id="rId18"/>
      <p:bold r:id="rId19"/>
      <p:italic r:id="rId20"/>
      <p:boldItalic r:id="rId21"/>
    </p:embeddedFont>
    <p:embeddedFont>
      <p:font typeface="Lato Black"/>
      <p:bold r:id="rId22"/>
      <p:boldItalic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izqIiptn9yOSiJRUVsQkrDfnPi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Light-italic.fntdata"/><Relationship Id="rId22" Type="http://schemas.openxmlformats.org/officeDocument/2006/relationships/font" Target="fonts/LatoBlack-bold.fntdata"/><Relationship Id="rId21" Type="http://schemas.openxmlformats.org/officeDocument/2006/relationships/font" Target="fonts/LatoLight-boldItalic.fntdata"/><Relationship Id="rId24" Type="http://schemas.openxmlformats.org/officeDocument/2006/relationships/font" Target="fonts/HelveticaNeue-regular.fntdata"/><Relationship Id="rId23" Type="http://schemas.openxmlformats.org/officeDocument/2006/relationships/font" Target="fonts/La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customschemas.google.com/relationships/presentationmetadata" Target="meta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Lato-bold.fntdata"/><Relationship Id="rId14" Type="http://schemas.openxmlformats.org/officeDocument/2006/relationships/font" Target="fonts/Lato-regular.fntdata"/><Relationship Id="rId17" Type="http://schemas.openxmlformats.org/officeDocument/2006/relationships/font" Target="fonts/Lato-boldItalic.fntdata"/><Relationship Id="rId16" Type="http://schemas.openxmlformats.org/officeDocument/2006/relationships/font" Target="fonts/Lato-italic.fntdata"/><Relationship Id="rId19" Type="http://schemas.openxmlformats.org/officeDocument/2006/relationships/font" Target="fonts/LatoLight-bold.fntdata"/><Relationship Id="rId18" Type="http://schemas.openxmlformats.org/officeDocument/2006/relationships/font" Target="fonts/Lato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Ciao! Ti do il benvenuto a questo corso di data visualization, dove imparerai a conoscere la storia di questa disciplina, quali sono gli elementi e i principi</a:t>
            </a:r>
            <a:endParaRPr/>
          </a:p>
          <a:p>
            <a:pPr indent="0" lvl="0" marL="0" rtl="0" algn="l">
              <a:lnSpc>
                <a:spcPct val="100000"/>
              </a:lnSpc>
              <a:spcBef>
                <a:spcPts val="0"/>
              </a:spcBef>
              <a:spcAft>
                <a:spcPts val="0"/>
              </a:spcAft>
              <a:buSzPts val="1100"/>
              <a:buNone/>
            </a:pPr>
            <a:r>
              <a:rPr lang="it"/>
              <a:t>che la caratterizzano.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Io sono Cristina, la coach che ti accompagnerà in questo percorso. Prima di iniziare ti racconto qualcosa su di me, attualmente sono coordinatrice e docente di corsi in ambito dati per un’azienda di consulenza IT. Sono laureata in ingegneria informatica e ho una forte passione per la Data Science e per l’insegnamento.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Iniziamo questo corso con il primo video che ti introdurrà cos’è la data visualization partendo dalla sua storia.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202122"/>
              </a:buClr>
              <a:buSzPts val="1100"/>
              <a:buChar char="-"/>
            </a:pPr>
            <a:r>
              <a:rPr lang="it">
                <a:solidFill>
                  <a:srgbClr val="202122"/>
                </a:solidFill>
                <a:highlight>
                  <a:srgbClr val="FFFFFF"/>
                </a:highlight>
              </a:rPr>
              <a:t>Definizione: con "rappresentazione grafica dei dati" si fa riferimento alle tecniche e competenze utilizzate per comunicare dati codificandoli come oggetti grafici (ad es. punti, linee o barre), con l'obiettivo di presentarli agli utenti in modo chiaro ed efficace.</a:t>
            </a:r>
            <a:endParaRPr>
              <a:solidFill>
                <a:srgbClr val="202122"/>
              </a:solidFill>
              <a:highlight>
                <a:srgbClr val="FFFFFF"/>
              </a:highlight>
            </a:endParaRPr>
          </a:p>
          <a:p>
            <a:pPr indent="-298450" lvl="0" marL="457200" rtl="0" algn="l">
              <a:lnSpc>
                <a:spcPct val="100000"/>
              </a:lnSpc>
              <a:spcBef>
                <a:spcPts val="0"/>
              </a:spcBef>
              <a:spcAft>
                <a:spcPts val="0"/>
              </a:spcAft>
              <a:buClr>
                <a:srgbClr val="202122"/>
              </a:buClr>
              <a:buSzPts val="1100"/>
              <a:buChar char="-"/>
            </a:pPr>
            <a:r>
              <a:rPr lang="it">
                <a:solidFill>
                  <a:srgbClr val="202122"/>
                </a:solidFill>
                <a:highlight>
                  <a:srgbClr val="FFFFFF"/>
                </a:highlight>
              </a:rPr>
              <a:t>La rappresentazione grafica dei dati utilizza vari elementi visivi come grafici statistici, diagrammi, tabelle e mappe. Per questo, è spesso sia una disciplina creativa, sia una pratica tecnica.</a:t>
            </a:r>
            <a:endParaRPr>
              <a:solidFill>
                <a:srgbClr val="2021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50">
              <a:solidFill>
                <a:srgbClr val="202122"/>
              </a:solidFill>
              <a:highlight>
                <a:srgbClr val="FFFFFF"/>
              </a:highlight>
            </a:endParaRPr>
          </a:p>
          <a:p>
            <a:pPr indent="-295275" lvl="0" marL="457200" rtl="0" algn="l">
              <a:lnSpc>
                <a:spcPct val="100000"/>
              </a:lnSpc>
              <a:spcBef>
                <a:spcPts val="0"/>
              </a:spcBef>
              <a:spcAft>
                <a:spcPts val="0"/>
              </a:spcAft>
              <a:buClr>
                <a:srgbClr val="202122"/>
              </a:buClr>
              <a:buSzPts val="1050"/>
              <a:buChar char="-"/>
            </a:pPr>
            <a:r>
              <a:rPr lang="it" sz="1050">
                <a:solidFill>
                  <a:srgbClr val="202122"/>
                </a:solidFill>
                <a:highlight>
                  <a:srgbClr val="FFFFFF"/>
                </a:highlight>
              </a:rPr>
              <a:t>seguire la slides</a:t>
            </a:r>
            <a:endParaRPr sz="1050">
              <a:solidFill>
                <a:srgbClr val="202122"/>
              </a:solidFill>
              <a:highlight>
                <a:srgbClr val="FFFFFF"/>
              </a:highlight>
            </a:endParaRPr>
          </a:p>
          <a:p>
            <a:pPr indent="-298450" lvl="0" marL="457200" rtl="0" algn="l">
              <a:spcBef>
                <a:spcPts val="0"/>
              </a:spcBef>
              <a:spcAft>
                <a:spcPts val="0"/>
              </a:spcAft>
              <a:buClr>
                <a:schemeClr val="dk1"/>
              </a:buClr>
              <a:buSzPts val="1100"/>
              <a:buFont typeface="Lato"/>
              <a:buChar char="-"/>
            </a:pPr>
            <a:r>
              <a:rPr lang="it">
                <a:solidFill>
                  <a:schemeClr val="dk1"/>
                </a:solidFill>
                <a:latin typeface="Lato"/>
                <a:ea typeface="Lato"/>
                <a:cs typeface="Lato"/>
                <a:sym typeface="Lato"/>
              </a:rPr>
              <a:t>Osso di Ishango: è un reperto in osso datato al Paleolitico superiore</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it">
                <a:solidFill>
                  <a:schemeClr val="dk1"/>
                </a:solidFill>
                <a:latin typeface="Lato"/>
                <a:ea typeface="Lato"/>
                <a:cs typeface="Lato"/>
                <a:sym typeface="Lato"/>
              </a:rPr>
              <a:t>Mappa di Catal Hyük:diffusamente come "la più antica rappresentazione topografica" nota.</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it">
                <a:solidFill>
                  <a:schemeClr val="dk1"/>
                </a:solidFill>
                <a:latin typeface="Lato"/>
                <a:ea typeface="Lato"/>
                <a:cs typeface="Lato"/>
                <a:sym typeface="Lato"/>
              </a:rPr>
              <a:t>Proiezione di Mercatore: rappresentazione cartografia che segna un punto di svolta per la sua era</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it">
                <a:solidFill>
                  <a:schemeClr val="dk1"/>
                </a:solidFill>
                <a:latin typeface="Lato"/>
                <a:ea typeface="Lato"/>
                <a:cs typeface="Lato"/>
                <a:sym typeface="Lato"/>
              </a:rPr>
              <a:t>Semiologia dei grafici: tutte le regole che governano la costruzione di un sistema di segni o linguaggio per la traduzione grafica delle informazioni</a:t>
            </a:r>
            <a:endParaRPr>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sz="1200"/>
              <a:t>La rappresentazione grafica dei dati non è un'attività moderna.Le prime forme documentali di rappresentazione grafica dei dati sono state mappe, ideogrammi e geroglifici diversi che hanno fornito e permesso l'interpretazione delle informazioni illustrate.</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L'Osso d'Ishango è un reperto in osso datato al Paleolitico superiore, intorno al 18.000 a.C. Si tratta del perone di un babbuino[1], di colore scuro, con una scaglia tagliente di quarzo innestata a una estremità, probabilmente utilizzata per incidere.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Ci sono delle ipotesi sul significato delle incisioni: la prima ipotesi è legata alla possibilità di utilizzarlo come uno strumento matematico. </a:t>
            </a:r>
            <a:r>
              <a:rPr lang="it" sz="1050">
                <a:solidFill>
                  <a:srgbClr val="202122"/>
                </a:solidFill>
                <a:highlight>
                  <a:srgbClr val="FFFFFF"/>
                </a:highlight>
              </a:rPr>
              <a:t>L'organizzazione delle tacche in tre raggruppamenti asimmetrici implica che la loro funzione era più pratica che decorativa, tanto da far supporre che la loro disposizione sia dovuta alla necessità di sviluppare un sistema numerico.</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it" sz="1050">
                <a:solidFill>
                  <a:srgbClr val="202122"/>
                </a:solidFill>
                <a:highlight>
                  <a:srgbClr val="FFFFFF"/>
                </a:highlight>
              </a:rPr>
              <a:t>La seconda ipotesi invece è legata a una rappresentazione di un calendario lunario, nello specifico come tracciamento delle fasi lunari</a:t>
            </a:r>
            <a:endParaRPr sz="1050">
              <a:solidFill>
                <a:srgbClr val="2021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sz="1050">
                <a:solidFill>
                  <a:srgbClr val="333333"/>
                </a:solidFill>
                <a:highlight>
                  <a:srgbClr val="FFFFFF"/>
                </a:highlight>
                <a:latin typeface="Helvetica Neue"/>
                <a:ea typeface="Helvetica Neue"/>
                <a:cs typeface="Helvetica Neue"/>
                <a:sym typeface="Helvetica Neue"/>
              </a:rPr>
              <a:t>Negli studi di geografia storica del mondo antico, la cosiddetta "mappa" di Catal Huyuk figura diffusamente come "la più antica rappresentazione topografica" nota.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rPr lang="it" sz="1050">
                <a:solidFill>
                  <a:srgbClr val="333333"/>
                </a:solidFill>
                <a:highlight>
                  <a:srgbClr val="FFFFFF"/>
                </a:highlight>
                <a:latin typeface="Helvetica Neue"/>
                <a:ea typeface="Helvetica Neue"/>
                <a:cs typeface="Helvetica Neue"/>
                <a:sym typeface="Helvetica Neue"/>
              </a:rPr>
              <a:t>Dipinta sulla parete di un'abitazione di prestigio e datata grazie al contesto al 6200 a.C., la composizione, di forte impronta geometrizzante, riproduce  lo stesso abitato neolitico di Catal Huyuk (nell’attuale Turchia), su cui incombe il vicino vulcano Hasan Dag in eruzione.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La "proiezione cilindrica centrografica modificata di Mercatore", meglio nota come Proiezione di Mercatore, è ancor oggi una delle rappresentazioni cartografiche più autorevoli e diffuse.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E' stata creata nella seconda metà del XVI secolo dal fiammingo Gerhard Kremer (1512-1594),il cui nome venne poi latinizzato in Gerardus Mèrcator</a:t>
            </a:r>
            <a:endParaRPr/>
          </a:p>
          <a:p>
            <a:pPr indent="0" lvl="0" marL="0" rtl="0" algn="l">
              <a:lnSpc>
                <a:spcPct val="100000"/>
              </a:lnSpc>
              <a:spcBef>
                <a:spcPts val="0"/>
              </a:spcBef>
              <a:spcAft>
                <a:spcPts val="0"/>
              </a:spcAft>
              <a:buSzPts val="1100"/>
              <a:buNone/>
            </a:pPr>
            <a:r>
              <a:rPr lang="it"/>
              <a:t>Celebre per la sua poliedrica attività di matematico, geografo, cartografo e astronomo, Mercatore pubblicò la sua proiezione nel 1569, spinto prevalentemente da motivazioni pratiche: nelle sue intenzioni, infatti, la nuova carta avrebbe dovuto migliorare le attività connesse al settore nautico.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Questa rappresentazione, infatti, mira ad ottenere una mappa conforme che trasferisce su superficie piana gli angoli del globo terrestre mantenendone lo stesso rapporto rispetto agli angoli reali.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it"/>
              <a:t>Questo aspetto, chiamato "isogonia", è la caratteristica più importante della Proiezione di Mercatore, e consente di realizzare carte ideali per la navigazione marittima con bussola.</a:t>
            </a:r>
            <a:endParaRPr/>
          </a:p>
          <a:p>
            <a:pPr indent="0" lvl="0" marL="0" rtl="0" algn="l">
              <a:lnSpc>
                <a:spcPct val="100000"/>
              </a:lnSpc>
              <a:spcBef>
                <a:spcPts val="0"/>
              </a:spcBef>
              <a:spcAft>
                <a:spcPts val="0"/>
              </a:spcAft>
              <a:buSzPts val="1100"/>
              <a:buNone/>
            </a:pPr>
            <a:r>
              <a:rPr lang="it"/>
              <a:t>Fino al XVI secolo, infatti, le carte geografiche non erano compatibili con le tecniche di navigazione: il merito di Mercatore, quindi, è stato in primo luogo quello di migliorare l'applicabilità della cartografia al settore nautico.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it" sz="1000">
                <a:solidFill>
                  <a:schemeClr val="dk1"/>
                </a:solidFill>
                <a:latin typeface="Lato"/>
                <a:ea typeface="Lato"/>
                <a:cs typeface="Lato"/>
                <a:sym typeface="Lato"/>
              </a:rPr>
              <a:t>-Sempre più apparecchi tecnologici produrranno dati (IoT), grazie alla DataViz saranno accessibili non solo alle macchine ma anche agli esseri umani.</a:t>
            </a:r>
            <a:endParaRPr sz="10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93875" y="-85200"/>
            <a:ext cx="9237900" cy="5228700"/>
          </a:xfrm>
          <a:prstGeom prst="rect">
            <a:avLst/>
          </a:prstGeom>
          <a:solidFill>
            <a:srgbClr val="3341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46925" y="286000"/>
            <a:ext cx="9144000" cy="10539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000"/>
              <a:buFont typeface="Arial"/>
              <a:buNone/>
            </a:pPr>
            <a:r>
              <a:rPr b="1" i="0" lang="it" sz="5000" u="none" cap="none" strike="noStrike">
                <a:solidFill>
                  <a:srgbClr val="FFFFFF"/>
                </a:solidFill>
                <a:latin typeface="Lato"/>
                <a:ea typeface="Lato"/>
                <a:cs typeface="Lato"/>
                <a:sym typeface="Lato"/>
              </a:rPr>
              <a:t>Data Visualization</a:t>
            </a:r>
            <a:endParaRPr b="1" i="0" sz="5000" u="none" cap="none" strike="noStrike">
              <a:solidFill>
                <a:srgbClr val="FFFFFF"/>
              </a:solidFill>
              <a:latin typeface="Lato"/>
              <a:ea typeface="Lato"/>
              <a:cs typeface="Lato"/>
              <a:sym typeface="Lato"/>
            </a:endParaRPr>
          </a:p>
        </p:txBody>
      </p:sp>
      <p:sp>
        <p:nvSpPr>
          <p:cNvPr id="56" name="Google Shape;56;p1"/>
          <p:cNvSpPr txBox="1"/>
          <p:nvPr/>
        </p:nvSpPr>
        <p:spPr>
          <a:xfrm>
            <a:off x="25" y="1184725"/>
            <a:ext cx="9144000" cy="599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ato"/>
              <a:ea typeface="Lato"/>
              <a:cs typeface="Lato"/>
              <a:sym typeface="Lato"/>
            </a:endParaRPr>
          </a:p>
        </p:txBody>
      </p:sp>
      <p:pic>
        <p:nvPicPr>
          <p:cNvPr id="57" name="Google Shape;57;p1"/>
          <p:cNvPicPr preferRelativeResize="0"/>
          <p:nvPr/>
        </p:nvPicPr>
        <p:blipFill rotWithShape="1">
          <a:blip r:embed="rId3">
            <a:alphaModFix/>
          </a:blip>
          <a:srcRect b="0" l="0" r="0" t="0"/>
          <a:stretch/>
        </p:blipFill>
        <p:spPr>
          <a:xfrm>
            <a:off x="3752625" y="4434200"/>
            <a:ext cx="1638725" cy="265225"/>
          </a:xfrm>
          <a:prstGeom prst="rect">
            <a:avLst/>
          </a:prstGeom>
          <a:noFill/>
          <a:ln>
            <a:noFill/>
          </a:ln>
        </p:spPr>
      </p:pic>
      <p:sp>
        <p:nvSpPr>
          <p:cNvPr id="58" name="Google Shape;58;p1"/>
          <p:cNvSpPr txBox="1"/>
          <p:nvPr/>
        </p:nvSpPr>
        <p:spPr>
          <a:xfrm>
            <a:off x="-46925" y="2374675"/>
            <a:ext cx="9144000" cy="538800"/>
          </a:xfrm>
          <a:prstGeom prst="rect">
            <a:avLst/>
          </a:prstGeom>
          <a:noFill/>
          <a:ln>
            <a:noFill/>
          </a:ln>
        </p:spPr>
        <p:txBody>
          <a:bodyPr anchorCtr="0" anchor="b" bIns="91425" lIns="91425" spcFirstLastPara="1" rIns="91425" wrap="square" tIns="91425">
            <a:normAutofit lnSpcReduction="20000"/>
          </a:bodyPr>
          <a:lstStyle/>
          <a:p>
            <a:pPr indent="0" lvl="0" marL="0" marR="0" rtl="0" algn="ctr">
              <a:lnSpc>
                <a:spcPct val="100000"/>
              </a:lnSpc>
              <a:spcBef>
                <a:spcPts val="0"/>
              </a:spcBef>
              <a:spcAft>
                <a:spcPts val="0"/>
              </a:spcAft>
              <a:buClr>
                <a:srgbClr val="000000"/>
              </a:buClr>
              <a:buSzPts val="2800"/>
              <a:buFont typeface="Arial"/>
              <a:buNone/>
            </a:pPr>
            <a:r>
              <a:rPr b="1" i="0" lang="it" sz="2800" u="none" cap="none" strike="noStrike">
                <a:solidFill>
                  <a:srgbClr val="FFFFFF"/>
                </a:solidFill>
                <a:latin typeface="Lato"/>
                <a:ea typeface="Lato"/>
                <a:cs typeface="Lato"/>
                <a:sym typeface="Lato"/>
              </a:rPr>
              <a:t>Cosa è la Data Visualization?</a:t>
            </a:r>
            <a:endParaRPr b="1" i="0" sz="2800" u="none" cap="none" strike="noStrike">
              <a:solidFill>
                <a:srgbClr val="FFFFFF"/>
              </a:solidFill>
              <a:latin typeface="Lato"/>
              <a:ea typeface="Lato"/>
              <a:cs typeface="Lato"/>
              <a:sym typeface="Lato"/>
            </a:endParaRPr>
          </a:p>
        </p:txBody>
      </p:sp>
      <p:sp>
        <p:nvSpPr>
          <p:cNvPr id="59" name="Google Shape;59;p1"/>
          <p:cNvSpPr txBox="1"/>
          <p:nvPr/>
        </p:nvSpPr>
        <p:spPr>
          <a:xfrm>
            <a:off x="-93875" y="3824900"/>
            <a:ext cx="9237900" cy="6390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40"/>
              <a:buFont typeface="Arial"/>
              <a:buNone/>
            </a:pPr>
            <a:r>
              <a:rPr b="0" i="0" lang="it" sz="1140" u="none" cap="none" strike="noStrike">
                <a:solidFill>
                  <a:srgbClr val="FFFFFF"/>
                </a:solidFill>
                <a:latin typeface="Lato"/>
                <a:ea typeface="Lato"/>
                <a:cs typeface="Lato"/>
                <a:sym typeface="Lato"/>
              </a:rPr>
              <a:t>presentato da</a:t>
            </a:r>
            <a:endParaRPr b="0" i="0" sz="114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640"/>
              <a:buFont typeface="Arial"/>
              <a:buNone/>
            </a:pPr>
            <a:r>
              <a:rPr b="0" i="0" lang="it" sz="1640" u="none" cap="none" strike="noStrike">
                <a:solidFill>
                  <a:srgbClr val="FFFFFF"/>
                </a:solidFill>
                <a:latin typeface="Lato"/>
                <a:ea typeface="Lato"/>
                <a:cs typeface="Lato"/>
                <a:sym typeface="Lato"/>
              </a:rPr>
              <a:t>Cristina D’Onorio De Meo</a:t>
            </a:r>
            <a:endParaRPr b="0" i="0" sz="1640" u="none" cap="none" strike="noStrike">
              <a:solidFill>
                <a:srgbClr val="FFFFFF"/>
              </a:solidFill>
              <a:latin typeface="Lato"/>
              <a:ea typeface="Lato"/>
              <a:cs typeface="Lato"/>
              <a:sym typeface="Lato"/>
            </a:endParaRPr>
          </a:p>
        </p:txBody>
      </p:sp>
      <p:sp>
        <p:nvSpPr>
          <p:cNvPr id="60" name="Google Shape;60;p1"/>
          <p:cNvSpPr txBox="1"/>
          <p:nvPr/>
        </p:nvSpPr>
        <p:spPr>
          <a:xfrm>
            <a:off x="-46937" y="1892288"/>
            <a:ext cx="9144000" cy="538800"/>
          </a:xfrm>
          <a:prstGeom prst="rect">
            <a:avLst/>
          </a:prstGeom>
          <a:noFill/>
          <a:ln>
            <a:noFill/>
          </a:ln>
        </p:spPr>
        <p:txBody>
          <a:bodyPr anchorCtr="0" anchor="b" bIns="91425" lIns="91425" spcFirstLastPara="1" rIns="91425" wrap="square" tIns="91425">
            <a:normAutofit lnSpcReduction="10000"/>
          </a:bodyPr>
          <a:lstStyle/>
          <a:p>
            <a:pPr indent="0" lvl="0" marL="0" marR="0" rtl="0" algn="ctr">
              <a:lnSpc>
                <a:spcPct val="100000"/>
              </a:lnSpc>
              <a:spcBef>
                <a:spcPts val="0"/>
              </a:spcBef>
              <a:spcAft>
                <a:spcPts val="0"/>
              </a:spcAft>
              <a:buClr>
                <a:srgbClr val="000000"/>
              </a:buClr>
              <a:buSzPts val="2400"/>
              <a:buFont typeface="Arial"/>
              <a:buNone/>
            </a:pPr>
            <a:r>
              <a:rPr b="0" i="0" lang="it" sz="2400" u="none" cap="none" strike="noStrike">
                <a:solidFill>
                  <a:srgbClr val="FFFFFF"/>
                </a:solidFill>
                <a:latin typeface="Lato Light"/>
                <a:ea typeface="Lato Light"/>
                <a:cs typeface="Lato Light"/>
                <a:sym typeface="Lato Light"/>
              </a:rPr>
              <a:t>Introduzione</a:t>
            </a:r>
            <a:endParaRPr b="0" i="0" sz="2400" u="none" cap="none" strike="noStrike">
              <a:solidFill>
                <a:srgbClr val="FFFFFF"/>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259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Cos’è la data visualization?</a:t>
            </a:r>
            <a:endParaRPr sz="2420">
              <a:solidFill>
                <a:srgbClr val="45818E"/>
              </a:solidFill>
              <a:latin typeface="Lato Black"/>
              <a:ea typeface="Lato Black"/>
              <a:cs typeface="Lato Black"/>
              <a:sym typeface="Lato Black"/>
            </a:endParaRPr>
          </a:p>
        </p:txBody>
      </p:sp>
      <p:sp>
        <p:nvSpPr>
          <p:cNvPr id="66" name="Google Shape;66;p2"/>
          <p:cNvSpPr txBox="1"/>
          <p:nvPr>
            <p:ph type="title"/>
          </p:nvPr>
        </p:nvSpPr>
        <p:spPr>
          <a:xfrm>
            <a:off x="466875" y="1563600"/>
            <a:ext cx="5295600" cy="201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SzPts val="1100"/>
              <a:buNone/>
            </a:pPr>
            <a:r>
              <a:rPr lang="it" sz="1500">
                <a:latin typeface="Lato"/>
                <a:ea typeface="Lato"/>
                <a:cs typeface="Lato"/>
                <a:sym typeface="Lato"/>
              </a:rPr>
              <a:t>La visualizzazione dei dati è la rappresentazione grafica di informazioni e dati. </a:t>
            </a:r>
            <a:r>
              <a:rPr b="1" lang="it" sz="1500">
                <a:latin typeface="Lato"/>
                <a:ea typeface="Lato"/>
                <a:cs typeface="Lato"/>
                <a:sym typeface="Lato"/>
              </a:rPr>
              <a:t>Grazie a questa disciplina è possibile raccontare delle storie dove all’apparenza non ce ne sono.</a:t>
            </a:r>
            <a:endParaRPr b="1" sz="1500">
              <a:latin typeface="Lato"/>
              <a:ea typeface="Lato"/>
              <a:cs typeface="Lato"/>
              <a:sym typeface="Lato"/>
            </a:endParaRPr>
          </a:p>
          <a:p>
            <a:pPr indent="0" lvl="0" marL="0" rtl="0" algn="l">
              <a:lnSpc>
                <a:spcPct val="100000"/>
              </a:lnSpc>
              <a:spcBef>
                <a:spcPts val="1200"/>
              </a:spcBef>
              <a:spcAft>
                <a:spcPts val="0"/>
              </a:spcAft>
              <a:buSzPts val="1100"/>
              <a:buNone/>
            </a:pPr>
            <a:r>
              <a:t/>
            </a:r>
            <a:endParaRPr b="1" sz="1500">
              <a:latin typeface="Lato"/>
              <a:ea typeface="Lato"/>
              <a:cs typeface="Lato"/>
              <a:sym typeface="Lato"/>
            </a:endParaRPr>
          </a:p>
          <a:p>
            <a:pPr indent="0" lvl="0" marL="457200" rtl="0" algn="l">
              <a:lnSpc>
                <a:spcPct val="100000"/>
              </a:lnSpc>
              <a:spcBef>
                <a:spcPts val="1200"/>
              </a:spcBef>
              <a:spcAft>
                <a:spcPts val="1200"/>
              </a:spcAft>
              <a:buSzPts val="1100"/>
              <a:buNone/>
            </a:pPr>
            <a:r>
              <a:rPr lang="it" sz="1300">
                <a:solidFill>
                  <a:srgbClr val="37474F"/>
                </a:solidFill>
                <a:latin typeface="Lato"/>
                <a:ea typeface="Lato"/>
                <a:cs typeface="Lato"/>
                <a:sym typeface="Lato"/>
              </a:rPr>
              <a:t>Attraverso l’utilizzo di mappe, diagrammi e grafici si creano soluzioni accessibili per osservare e comprendere tendenze, valori anomali e ricorrenze presenti nei dati a disposizione.</a:t>
            </a:r>
            <a:endParaRPr sz="1100">
              <a:solidFill>
                <a:srgbClr val="37474F"/>
              </a:solidFill>
              <a:latin typeface="Lato"/>
              <a:ea typeface="Lato"/>
              <a:cs typeface="Lato"/>
              <a:sym typeface="Lato"/>
            </a:endParaRPr>
          </a:p>
        </p:txBody>
      </p:sp>
      <p:sp>
        <p:nvSpPr>
          <p:cNvPr id="67" name="Google Shape;67;p2"/>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2"/>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69" name="Google Shape;69;p2"/>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
        <p:nvSpPr>
          <p:cNvPr id="70" name="Google Shape;70;p2"/>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00" y="259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Breve Timeline sulla visualizzazione dei dati</a:t>
            </a:r>
            <a:endParaRPr sz="2420">
              <a:solidFill>
                <a:srgbClr val="45818E"/>
              </a:solidFill>
              <a:latin typeface="Lato Black"/>
              <a:ea typeface="Lato Black"/>
              <a:cs typeface="Lato Black"/>
              <a:sym typeface="Lato Black"/>
            </a:endParaRPr>
          </a:p>
        </p:txBody>
      </p:sp>
      <p:sp>
        <p:nvSpPr>
          <p:cNvPr id="77" name="Google Shape;77;p3"/>
          <p:cNvSpPr txBox="1"/>
          <p:nvPr>
            <p:ph type="title"/>
          </p:nvPr>
        </p:nvSpPr>
        <p:spPr>
          <a:xfrm>
            <a:off x="832950" y="1192663"/>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latin typeface="Lato"/>
                <a:ea typeface="Lato"/>
                <a:cs typeface="Lato"/>
                <a:sym typeface="Lato"/>
              </a:rPr>
              <a:t>18.000 a.C - </a:t>
            </a:r>
            <a:r>
              <a:rPr b="1" lang="it" sz="1600">
                <a:latin typeface="Lato"/>
                <a:ea typeface="Lato"/>
                <a:cs typeface="Lato"/>
                <a:sym typeface="Lato"/>
              </a:rPr>
              <a:t>Osso di Ishango</a:t>
            </a:r>
            <a:endParaRPr b="1" sz="1400">
              <a:latin typeface="Lato"/>
              <a:ea typeface="Lato"/>
              <a:cs typeface="Lato"/>
              <a:sym typeface="Lato"/>
            </a:endParaRPr>
          </a:p>
        </p:txBody>
      </p:sp>
      <p:sp>
        <p:nvSpPr>
          <p:cNvPr id="78" name="Google Shape;78;p3"/>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3"/>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80" name="Google Shape;80;p3"/>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82" name="Google Shape;82;p3"/>
          <p:cNvSpPr txBox="1"/>
          <p:nvPr>
            <p:ph type="title"/>
          </p:nvPr>
        </p:nvSpPr>
        <p:spPr>
          <a:xfrm>
            <a:off x="1283800" y="2933600"/>
            <a:ext cx="35814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2000">
                <a:solidFill>
                  <a:srgbClr val="388E3C"/>
                </a:solidFill>
                <a:latin typeface="Lato"/>
                <a:ea typeface="Lato"/>
                <a:cs typeface="Lato"/>
                <a:sym typeface="Lato"/>
              </a:rPr>
              <a:t>1700/1900</a:t>
            </a:r>
            <a:r>
              <a:rPr b="1" lang="it" sz="1600">
                <a:solidFill>
                  <a:srgbClr val="388E3C"/>
                </a:solidFill>
                <a:latin typeface="Lato"/>
                <a:ea typeface="Lato"/>
                <a:cs typeface="Lato"/>
                <a:sym typeface="Lato"/>
              </a:rPr>
              <a:t> - </a:t>
            </a:r>
            <a:r>
              <a:rPr b="1" lang="it" sz="2000">
                <a:solidFill>
                  <a:srgbClr val="388E3C"/>
                </a:solidFill>
                <a:latin typeface="Lato"/>
                <a:ea typeface="Lato"/>
                <a:cs typeface="Lato"/>
                <a:sym typeface="Lato"/>
              </a:rPr>
              <a:t>Grafica Statistica</a:t>
            </a:r>
            <a:endParaRPr b="1" sz="1800">
              <a:solidFill>
                <a:srgbClr val="388E3C"/>
              </a:solidFill>
              <a:latin typeface="Lato"/>
              <a:ea typeface="Lato"/>
              <a:cs typeface="Lato"/>
              <a:sym typeface="Lato"/>
            </a:endParaRPr>
          </a:p>
        </p:txBody>
      </p:sp>
      <p:sp>
        <p:nvSpPr>
          <p:cNvPr id="83" name="Google Shape;83;p3"/>
          <p:cNvSpPr txBox="1"/>
          <p:nvPr>
            <p:ph type="title"/>
          </p:nvPr>
        </p:nvSpPr>
        <p:spPr>
          <a:xfrm>
            <a:off x="832950" y="1710925"/>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latin typeface="Lato"/>
                <a:ea typeface="Lato"/>
                <a:cs typeface="Lato"/>
                <a:sym typeface="Lato"/>
              </a:rPr>
              <a:t>6.200 a.C - </a:t>
            </a:r>
            <a:r>
              <a:rPr b="1" lang="it" sz="1600">
                <a:latin typeface="Lato"/>
                <a:ea typeface="Lato"/>
                <a:cs typeface="Lato"/>
                <a:sym typeface="Lato"/>
              </a:rPr>
              <a:t>Mappa di Catal Hyük</a:t>
            </a:r>
            <a:endParaRPr b="1" sz="1400">
              <a:latin typeface="Lato"/>
              <a:ea typeface="Lato"/>
              <a:cs typeface="Lato"/>
              <a:sym typeface="Lato"/>
            </a:endParaRPr>
          </a:p>
        </p:txBody>
      </p:sp>
      <p:sp>
        <p:nvSpPr>
          <p:cNvPr id="84" name="Google Shape;84;p3"/>
          <p:cNvSpPr txBox="1"/>
          <p:nvPr>
            <p:ph type="title"/>
          </p:nvPr>
        </p:nvSpPr>
        <p:spPr>
          <a:xfrm>
            <a:off x="832950" y="2229188"/>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latin typeface="Lato"/>
                <a:ea typeface="Lato"/>
                <a:cs typeface="Lato"/>
                <a:sym typeface="Lato"/>
              </a:rPr>
              <a:t>1.569 d.C - </a:t>
            </a:r>
            <a:r>
              <a:rPr b="1" lang="it" sz="1600">
                <a:latin typeface="Lato"/>
                <a:ea typeface="Lato"/>
                <a:cs typeface="Lato"/>
                <a:sym typeface="Lato"/>
              </a:rPr>
              <a:t>Proiezione di Mercatore</a:t>
            </a:r>
            <a:endParaRPr b="1" sz="1400">
              <a:latin typeface="Lato"/>
              <a:ea typeface="Lato"/>
              <a:cs typeface="Lato"/>
              <a:sym typeface="Lato"/>
            </a:endParaRPr>
          </a:p>
        </p:txBody>
      </p:sp>
      <p:sp>
        <p:nvSpPr>
          <p:cNvPr id="85" name="Google Shape;85;p3"/>
          <p:cNvSpPr txBox="1"/>
          <p:nvPr>
            <p:ph type="title"/>
          </p:nvPr>
        </p:nvSpPr>
        <p:spPr>
          <a:xfrm>
            <a:off x="1283800" y="3513370"/>
            <a:ext cx="52956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latin typeface="Lato"/>
                <a:ea typeface="Lato"/>
                <a:cs typeface="Lato"/>
                <a:sym typeface="Lato"/>
              </a:rPr>
              <a:t>1900/2000 - </a:t>
            </a:r>
            <a:r>
              <a:rPr b="1" lang="it" sz="1600">
                <a:latin typeface="Lato"/>
                <a:ea typeface="Lato"/>
                <a:cs typeface="Lato"/>
                <a:sym typeface="Lato"/>
              </a:rPr>
              <a:t>Semiologia dei grafici</a:t>
            </a:r>
            <a:endParaRPr b="1" sz="1400">
              <a:latin typeface="Lato"/>
              <a:ea typeface="Lato"/>
              <a:cs typeface="Lato"/>
              <a:sym typeface="Lato"/>
            </a:endParaRPr>
          </a:p>
        </p:txBody>
      </p:sp>
      <p:sp>
        <p:nvSpPr>
          <p:cNvPr id="86" name="Google Shape;86;p3"/>
          <p:cNvSpPr txBox="1"/>
          <p:nvPr>
            <p:ph type="title"/>
          </p:nvPr>
        </p:nvSpPr>
        <p:spPr>
          <a:xfrm>
            <a:off x="1283800" y="4031638"/>
            <a:ext cx="52956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latin typeface="Lato"/>
                <a:ea typeface="Lato"/>
                <a:cs typeface="Lato"/>
                <a:sym typeface="Lato"/>
              </a:rPr>
              <a:t>Oggi - </a:t>
            </a:r>
            <a:r>
              <a:rPr b="1" lang="it" sz="1600">
                <a:latin typeface="Lato"/>
                <a:ea typeface="Lato"/>
                <a:cs typeface="Lato"/>
                <a:sym typeface="Lato"/>
              </a:rPr>
              <a:t>L’avvento dei computer</a:t>
            </a:r>
            <a:endParaRPr b="1" sz="1400">
              <a:latin typeface="Lato"/>
              <a:ea typeface="Lato"/>
              <a:cs typeface="Lato"/>
              <a:sym typeface="Lato"/>
            </a:endParaRPr>
          </a:p>
        </p:txBody>
      </p:sp>
      <p:cxnSp>
        <p:nvCxnSpPr>
          <p:cNvPr id="87" name="Google Shape;87;p3"/>
          <p:cNvCxnSpPr>
            <a:stCxn id="82" idx="3"/>
          </p:cNvCxnSpPr>
          <p:nvPr/>
        </p:nvCxnSpPr>
        <p:spPr>
          <a:xfrm flipH="1" rot="10800000">
            <a:off x="4865200" y="2179100"/>
            <a:ext cx="825900" cy="1000800"/>
          </a:xfrm>
          <a:prstGeom prst="straightConnector1">
            <a:avLst/>
          </a:prstGeom>
          <a:noFill/>
          <a:ln cap="flat" cmpd="sng" w="28575">
            <a:solidFill>
              <a:srgbClr val="388E3C"/>
            </a:solidFill>
            <a:prstDash val="solid"/>
            <a:round/>
            <a:headEnd len="sm" w="sm" type="none"/>
            <a:tailEnd len="med" w="med" type="triangle"/>
          </a:ln>
        </p:spPr>
      </p:cxnSp>
      <p:sp>
        <p:nvSpPr>
          <p:cNvPr id="88" name="Google Shape;88;p3"/>
          <p:cNvSpPr txBox="1"/>
          <p:nvPr/>
        </p:nvSpPr>
        <p:spPr>
          <a:xfrm>
            <a:off x="4617525" y="1516513"/>
            <a:ext cx="2286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it" sz="1300" u="none" cap="none" strike="noStrike">
                <a:solidFill>
                  <a:srgbClr val="388E3C"/>
                </a:solidFill>
                <a:latin typeface="Lato"/>
                <a:ea typeface="Lato"/>
                <a:cs typeface="Lato"/>
                <a:sym typeface="Lato"/>
              </a:rPr>
              <a:t>Nascita della visualizzazione dati come la intendiamo oggi.</a:t>
            </a:r>
            <a:endParaRPr b="0" i="0" sz="1300" u="none" cap="none" strike="noStrike">
              <a:solidFill>
                <a:srgbClr val="388E3C"/>
              </a:solidFill>
              <a:latin typeface="Lato"/>
              <a:ea typeface="Lato"/>
              <a:cs typeface="Lato"/>
              <a:sym typeface="Lato"/>
            </a:endParaRPr>
          </a:p>
        </p:txBody>
      </p:sp>
      <p:sp>
        <p:nvSpPr>
          <p:cNvPr id="89" name="Google Shape;89;p3"/>
          <p:cNvSpPr txBox="1"/>
          <p:nvPr>
            <p:ph type="title"/>
          </p:nvPr>
        </p:nvSpPr>
        <p:spPr>
          <a:xfrm>
            <a:off x="3924050" y="549150"/>
            <a:ext cx="26760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90"/>
              <a:buNone/>
            </a:pPr>
            <a:r>
              <a:rPr lang="it" sz="1920">
                <a:solidFill>
                  <a:srgbClr val="45818E"/>
                </a:solidFill>
                <a:latin typeface="Lato"/>
                <a:ea typeface="Lato"/>
                <a:cs typeface="Lato"/>
                <a:sym typeface="Lato"/>
              </a:rPr>
              <a:t>e alcuni esempi</a:t>
            </a:r>
            <a:endParaRPr sz="1920">
              <a:solidFill>
                <a:srgbClr val="45818E"/>
              </a:solidFill>
              <a:latin typeface="Lato"/>
              <a:ea typeface="Lato"/>
              <a:cs typeface="Lato"/>
              <a:sym typeface="Lato"/>
            </a:endParaRPr>
          </a:p>
        </p:txBody>
      </p:sp>
      <p:cxnSp>
        <p:nvCxnSpPr>
          <p:cNvPr id="90" name="Google Shape;90;p3"/>
          <p:cNvCxnSpPr/>
          <p:nvPr/>
        </p:nvCxnSpPr>
        <p:spPr>
          <a:xfrm>
            <a:off x="681000" y="1192663"/>
            <a:ext cx="0" cy="1410300"/>
          </a:xfrm>
          <a:prstGeom prst="straightConnector1">
            <a:avLst/>
          </a:prstGeom>
          <a:noFill/>
          <a:ln cap="flat" cmpd="sng" w="9525">
            <a:solidFill>
              <a:srgbClr val="CCCCCC"/>
            </a:solidFill>
            <a:prstDash val="solid"/>
            <a:round/>
            <a:headEnd len="sm" w="sm" type="none"/>
            <a:tailEnd len="sm" w="sm" type="none"/>
          </a:ln>
        </p:spPr>
      </p:cxnSp>
      <p:sp>
        <p:nvSpPr>
          <p:cNvPr id="91" name="Google Shape;91;p3"/>
          <p:cNvSpPr txBox="1"/>
          <p:nvPr/>
        </p:nvSpPr>
        <p:spPr>
          <a:xfrm rot="-5400000">
            <a:off x="-263250" y="1680813"/>
            <a:ext cx="1519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it" sz="1200" u="none" cap="none" strike="noStrike">
                <a:solidFill>
                  <a:srgbClr val="999999"/>
                </a:solidFill>
                <a:latin typeface="Arial"/>
                <a:ea typeface="Arial"/>
                <a:cs typeface="Arial"/>
                <a:sym typeface="Arial"/>
              </a:rPr>
              <a:t>PRESENTAZIONE</a:t>
            </a:r>
            <a:endParaRPr b="1" i="0" sz="1200" u="none" cap="none" strike="noStrike">
              <a:solidFill>
                <a:srgbClr val="999999"/>
              </a:solidFill>
              <a:latin typeface="Arial"/>
              <a:ea typeface="Arial"/>
              <a:cs typeface="Arial"/>
              <a:sym typeface="Arial"/>
            </a:endParaRPr>
          </a:p>
        </p:txBody>
      </p:sp>
      <p:cxnSp>
        <p:nvCxnSpPr>
          <p:cNvPr id="92" name="Google Shape;92;p3"/>
          <p:cNvCxnSpPr/>
          <p:nvPr/>
        </p:nvCxnSpPr>
        <p:spPr>
          <a:xfrm>
            <a:off x="1131850" y="3002275"/>
            <a:ext cx="0" cy="1410300"/>
          </a:xfrm>
          <a:prstGeom prst="straightConnector1">
            <a:avLst/>
          </a:prstGeom>
          <a:noFill/>
          <a:ln cap="flat" cmpd="sng" w="9525">
            <a:solidFill>
              <a:srgbClr val="388E3C"/>
            </a:solidFill>
            <a:prstDash val="solid"/>
            <a:round/>
            <a:headEnd len="sm" w="sm" type="none"/>
            <a:tailEnd len="sm" w="sm" type="none"/>
          </a:ln>
        </p:spPr>
      </p:cxnSp>
      <p:sp>
        <p:nvSpPr>
          <p:cNvPr id="93" name="Google Shape;93;p3"/>
          <p:cNvSpPr txBox="1"/>
          <p:nvPr/>
        </p:nvSpPr>
        <p:spPr>
          <a:xfrm rot="-5400000">
            <a:off x="142450" y="3500050"/>
            <a:ext cx="1609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it" sz="1200" u="none" cap="none" strike="noStrike">
                <a:solidFill>
                  <a:srgbClr val="388E3C"/>
                </a:solidFill>
                <a:latin typeface="Arial"/>
                <a:ea typeface="Arial"/>
                <a:cs typeface="Arial"/>
                <a:sym typeface="Arial"/>
              </a:rPr>
              <a:t>VISUALIZZAZIONE</a:t>
            </a:r>
            <a:endParaRPr b="1" i="0" sz="1200" u="none" cap="none" strike="noStrike">
              <a:solidFill>
                <a:srgbClr val="388E3C"/>
              </a:solidFill>
              <a:latin typeface="Arial"/>
              <a:ea typeface="Arial"/>
              <a:cs typeface="Arial"/>
              <a:sym typeface="Arial"/>
            </a:endParaRPr>
          </a:p>
        </p:txBody>
      </p:sp>
      <p:sp>
        <p:nvSpPr>
          <p:cNvPr id="94" name="Google Shape;94;p3"/>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ph type="title"/>
          </p:nvPr>
        </p:nvSpPr>
        <p:spPr>
          <a:xfrm>
            <a:off x="311700" y="259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 cosa serviva?</a:t>
            </a:r>
            <a:endParaRPr sz="2420">
              <a:solidFill>
                <a:srgbClr val="45818E"/>
              </a:solidFill>
              <a:latin typeface="Lato Black"/>
              <a:ea typeface="Lato Black"/>
              <a:cs typeface="Lato Black"/>
              <a:sym typeface="Lato Black"/>
            </a:endParaRPr>
          </a:p>
        </p:txBody>
      </p:sp>
      <p:sp>
        <p:nvSpPr>
          <p:cNvPr id="100" name="Google Shape;100;p4"/>
          <p:cNvSpPr txBox="1"/>
          <p:nvPr>
            <p:ph type="title"/>
          </p:nvPr>
        </p:nvSpPr>
        <p:spPr>
          <a:xfrm>
            <a:off x="311700" y="1326575"/>
            <a:ext cx="5676900" cy="1200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SzPts val="1100"/>
              <a:buNone/>
            </a:pPr>
            <a:r>
              <a:rPr lang="it" sz="1400">
                <a:latin typeface="Lato"/>
                <a:ea typeface="Lato"/>
                <a:cs typeface="Lato"/>
                <a:sym typeface="Lato"/>
              </a:rPr>
              <a:t>I primi utilizzi della visualizzazione di dati venivano creati per comunicare e presentare qualche questione</a:t>
            </a:r>
            <a:endParaRPr sz="1400">
              <a:latin typeface="Lato"/>
              <a:ea typeface="Lato"/>
              <a:cs typeface="Lato"/>
              <a:sym typeface="Lato"/>
            </a:endParaRPr>
          </a:p>
          <a:p>
            <a:pPr indent="0" lvl="0" marL="0" rtl="0" algn="l">
              <a:lnSpc>
                <a:spcPct val="100000"/>
              </a:lnSpc>
              <a:spcBef>
                <a:spcPts val="1200"/>
              </a:spcBef>
              <a:spcAft>
                <a:spcPts val="1200"/>
              </a:spcAft>
              <a:buSzPts val="1100"/>
              <a:buNone/>
            </a:pPr>
            <a:r>
              <a:rPr lang="it" sz="1400">
                <a:latin typeface="Lato"/>
                <a:ea typeface="Lato"/>
                <a:cs typeface="Lato"/>
                <a:sym typeface="Lato"/>
              </a:rPr>
              <a:t>Differisce da altri tipi di comunicazione grafica perché l’intento non è mai quello di decorare, ma di trasmettere un messaggio pratico, utile.</a:t>
            </a:r>
            <a:endParaRPr sz="1300">
              <a:latin typeface="Lato"/>
              <a:ea typeface="Lato"/>
              <a:cs typeface="Lato"/>
              <a:sym typeface="Lato"/>
            </a:endParaRPr>
          </a:p>
        </p:txBody>
      </p:sp>
      <p:sp>
        <p:nvSpPr>
          <p:cNvPr id="101" name="Google Shape;101;p4"/>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4"/>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03" name="Google Shape;103;p4"/>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05" name="Google Shape;105;p4"/>
          <p:cNvSpPr txBox="1"/>
          <p:nvPr>
            <p:ph type="title"/>
          </p:nvPr>
        </p:nvSpPr>
        <p:spPr>
          <a:xfrm>
            <a:off x="311700" y="931300"/>
            <a:ext cx="52956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SzPts val="1100"/>
              <a:buNone/>
            </a:pPr>
            <a:r>
              <a:rPr b="1" lang="it" sz="1600">
                <a:solidFill>
                  <a:srgbClr val="388E3C"/>
                </a:solidFill>
                <a:latin typeface="Lato"/>
                <a:ea typeface="Lato"/>
                <a:cs typeface="Lato"/>
                <a:sym typeface="Lato"/>
              </a:rPr>
              <a:t>PRESENTAZIONE DEI DATI</a:t>
            </a:r>
            <a:endParaRPr b="1" sz="1400">
              <a:solidFill>
                <a:srgbClr val="388E3C"/>
              </a:solidFill>
              <a:latin typeface="Lato"/>
              <a:ea typeface="Lato"/>
              <a:cs typeface="Lato"/>
              <a:sym typeface="Lato"/>
            </a:endParaRPr>
          </a:p>
        </p:txBody>
      </p:sp>
      <p:sp>
        <p:nvSpPr>
          <p:cNvPr id="106" name="Google Shape;106;p4"/>
          <p:cNvSpPr txBox="1"/>
          <p:nvPr>
            <p:ph type="title"/>
          </p:nvPr>
        </p:nvSpPr>
        <p:spPr>
          <a:xfrm>
            <a:off x="645125" y="3019750"/>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solidFill>
                  <a:srgbClr val="37474F"/>
                </a:solidFill>
                <a:latin typeface="Lato"/>
                <a:ea typeface="Lato"/>
                <a:cs typeface="Lato"/>
                <a:sym typeface="Lato"/>
              </a:rPr>
              <a:t>18.000 a.C - </a:t>
            </a:r>
            <a:r>
              <a:rPr b="1" lang="it" sz="1600">
                <a:solidFill>
                  <a:srgbClr val="37474F"/>
                </a:solidFill>
                <a:latin typeface="Lato"/>
                <a:ea typeface="Lato"/>
                <a:cs typeface="Lato"/>
                <a:sym typeface="Lato"/>
              </a:rPr>
              <a:t>Osso di Ishango</a:t>
            </a:r>
            <a:endParaRPr b="1" sz="1400">
              <a:solidFill>
                <a:srgbClr val="37474F"/>
              </a:solidFill>
              <a:latin typeface="Lato"/>
              <a:ea typeface="Lato"/>
              <a:cs typeface="Lato"/>
              <a:sym typeface="Lato"/>
            </a:endParaRPr>
          </a:p>
        </p:txBody>
      </p:sp>
      <p:sp>
        <p:nvSpPr>
          <p:cNvPr id="107" name="Google Shape;107;p4"/>
          <p:cNvSpPr txBox="1"/>
          <p:nvPr>
            <p:ph type="title"/>
          </p:nvPr>
        </p:nvSpPr>
        <p:spPr>
          <a:xfrm>
            <a:off x="645125" y="3461813"/>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solidFill>
                  <a:srgbClr val="37474F"/>
                </a:solidFill>
                <a:latin typeface="Lato"/>
                <a:ea typeface="Lato"/>
                <a:cs typeface="Lato"/>
                <a:sym typeface="Lato"/>
              </a:rPr>
              <a:t>6.200 a.C - </a:t>
            </a:r>
            <a:r>
              <a:rPr b="1" lang="it" sz="1600">
                <a:solidFill>
                  <a:srgbClr val="37474F"/>
                </a:solidFill>
                <a:latin typeface="Lato"/>
                <a:ea typeface="Lato"/>
                <a:cs typeface="Lato"/>
                <a:sym typeface="Lato"/>
              </a:rPr>
              <a:t>Mappa di Catal Hyük</a:t>
            </a:r>
            <a:endParaRPr b="1" sz="1400">
              <a:solidFill>
                <a:srgbClr val="37474F"/>
              </a:solidFill>
              <a:latin typeface="Lato"/>
              <a:ea typeface="Lato"/>
              <a:cs typeface="Lato"/>
              <a:sym typeface="Lato"/>
            </a:endParaRPr>
          </a:p>
        </p:txBody>
      </p:sp>
      <p:sp>
        <p:nvSpPr>
          <p:cNvPr id="108" name="Google Shape;108;p4"/>
          <p:cNvSpPr txBox="1"/>
          <p:nvPr>
            <p:ph type="title"/>
          </p:nvPr>
        </p:nvSpPr>
        <p:spPr>
          <a:xfrm>
            <a:off x="645125" y="3903875"/>
            <a:ext cx="35448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lang="it" sz="1600">
                <a:solidFill>
                  <a:srgbClr val="37474F"/>
                </a:solidFill>
                <a:latin typeface="Lato"/>
                <a:ea typeface="Lato"/>
                <a:cs typeface="Lato"/>
                <a:sym typeface="Lato"/>
              </a:rPr>
              <a:t>1.569 d.C - </a:t>
            </a:r>
            <a:r>
              <a:rPr b="1" lang="it" sz="1600">
                <a:solidFill>
                  <a:srgbClr val="37474F"/>
                </a:solidFill>
                <a:latin typeface="Lato"/>
                <a:ea typeface="Lato"/>
                <a:cs typeface="Lato"/>
                <a:sym typeface="Lato"/>
              </a:rPr>
              <a:t>Proiezione di Mercatore</a:t>
            </a:r>
            <a:endParaRPr b="1" sz="1400">
              <a:solidFill>
                <a:srgbClr val="37474F"/>
              </a:solidFill>
              <a:latin typeface="Lato"/>
              <a:ea typeface="Lato"/>
              <a:cs typeface="Lato"/>
              <a:sym typeface="Lato"/>
            </a:endParaRPr>
          </a:p>
        </p:txBody>
      </p:sp>
      <p:sp>
        <p:nvSpPr>
          <p:cNvPr id="109" name="Google Shape;109;p4"/>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5"/>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16" name="Google Shape;116;p5"/>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18" name="Google Shape;118;p5"/>
          <p:cNvSpPr txBox="1"/>
          <p:nvPr>
            <p:ph type="title"/>
          </p:nvPr>
        </p:nvSpPr>
        <p:spPr>
          <a:xfrm>
            <a:off x="1607513" y="4121825"/>
            <a:ext cx="289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it" sz="1600">
                <a:solidFill>
                  <a:srgbClr val="37474F"/>
                </a:solidFill>
                <a:latin typeface="Lato"/>
                <a:ea typeface="Lato"/>
                <a:cs typeface="Lato"/>
                <a:sym typeface="Lato"/>
              </a:rPr>
              <a:t>18.000 a.C - </a:t>
            </a:r>
            <a:r>
              <a:rPr b="1" lang="it" sz="1600">
                <a:solidFill>
                  <a:srgbClr val="37474F"/>
                </a:solidFill>
                <a:latin typeface="Lato"/>
                <a:ea typeface="Lato"/>
                <a:cs typeface="Lato"/>
                <a:sym typeface="Lato"/>
              </a:rPr>
              <a:t>Osso di Ishango</a:t>
            </a:r>
            <a:endParaRPr sz="1500">
              <a:latin typeface="Lato"/>
              <a:ea typeface="Lato"/>
              <a:cs typeface="Lato"/>
              <a:sym typeface="Lato"/>
            </a:endParaRPr>
          </a:p>
        </p:txBody>
      </p:sp>
      <p:pic>
        <p:nvPicPr>
          <p:cNvPr id="119" name="Google Shape;119;p5"/>
          <p:cNvPicPr preferRelativeResize="0"/>
          <p:nvPr/>
        </p:nvPicPr>
        <p:blipFill rotWithShape="1">
          <a:blip r:embed="rId4">
            <a:alphaModFix/>
          </a:blip>
          <a:srcRect b="0" l="0" r="0" t="0"/>
          <a:stretch/>
        </p:blipFill>
        <p:spPr>
          <a:xfrm>
            <a:off x="0" y="0"/>
            <a:ext cx="6106425" cy="4070976"/>
          </a:xfrm>
          <a:prstGeom prst="rect">
            <a:avLst/>
          </a:prstGeom>
          <a:noFill/>
          <a:ln>
            <a:noFill/>
          </a:ln>
        </p:spPr>
      </p:pic>
      <p:pic>
        <p:nvPicPr>
          <p:cNvPr id="120" name="Google Shape;120;p5"/>
          <p:cNvPicPr preferRelativeResize="0"/>
          <p:nvPr/>
        </p:nvPicPr>
        <p:blipFill rotWithShape="1">
          <a:blip r:embed="rId5">
            <a:alphaModFix/>
          </a:blip>
          <a:srcRect b="0" l="0" r="0" t="0"/>
          <a:stretch/>
        </p:blipFill>
        <p:spPr>
          <a:xfrm>
            <a:off x="6106425" y="980800"/>
            <a:ext cx="3007650" cy="676725"/>
          </a:xfrm>
          <a:prstGeom prst="rect">
            <a:avLst/>
          </a:prstGeom>
          <a:noFill/>
          <a:ln>
            <a:noFill/>
          </a:ln>
        </p:spPr>
      </p:pic>
      <p:sp>
        <p:nvSpPr>
          <p:cNvPr id="121" name="Google Shape;121;p5"/>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6"/>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28" name="Google Shape;128;p6"/>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30" name="Google Shape;130;p6"/>
          <p:cNvSpPr txBox="1"/>
          <p:nvPr>
            <p:ph type="title"/>
          </p:nvPr>
        </p:nvSpPr>
        <p:spPr>
          <a:xfrm>
            <a:off x="1607529" y="4121825"/>
            <a:ext cx="38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it" sz="1600">
                <a:solidFill>
                  <a:srgbClr val="37474F"/>
                </a:solidFill>
                <a:latin typeface="Lato"/>
                <a:ea typeface="Lato"/>
                <a:cs typeface="Lato"/>
                <a:sym typeface="Lato"/>
              </a:rPr>
              <a:t>6.200 a.C - </a:t>
            </a:r>
            <a:r>
              <a:rPr b="1" lang="it" sz="1600">
                <a:solidFill>
                  <a:srgbClr val="37474F"/>
                </a:solidFill>
                <a:latin typeface="Lato"/>
                <a:ea typeface="Lato"/>
                <a:cs typeface="Lato"/>
                <a:sym typeface="Lato"/>
              </a:rPr>
              <a:t>Mappa di Catal Hyük</a:t>
            </a:r>
            <a:endParaRPr b="1" sz="1500">
              <a:latin typeface="Lato"/>
              <a:ea typeface="Lato"/>
              <a:cs typeface="Lato"/>
              <a:sym typeface="Lato"/>
            </a:endParaRPr>
          </a:p>
        </p:txBody>
      </p:sp>
      <p:pic>
        <p:nvPicPr>
          <p:cNvPr id="131" name="Google Shape;131;p6"/>
          <p:cNvPicPr preferRelativeResize="0"/>
          <p:nvPr/>
        </p:nvPicPr>
        <p:blipFill rotWithShape="1">
          <a:blip r:embed="rId4">
            <a:alphaModFix/>
          </a:blip>
          <a:srcRect b="0" l="0" r="0" t="0"/>
          <a:stretch/>
        </p:blipFill>
        <p:spPr>
          <a:xfrm>
            <a:off x="0" y="0"/>
            <a:ext cx="5757829" cy="4070976"/>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6071754" y="173425"/>
            <a:ext cx="2816682" cy="1862324"/>
          </a:xfrm>
          <a:prstGeom prst="rect">
            <a:avLst/>
          </a:prstGeom>
          <a:noFill/>
          <a:ln>
            <a:noFill/>
          </a:ln>
        </p:spPr>
      </p:pic>
      <p:sp>
        <p:nvSpPr>
          <p:cNvPr id="133" name="Google Shape;133;p6"/>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7"/>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40" name="Google Shape;140;p7"/>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42" name="Google Shape;142;p7"/>
          <p:cNvSpPr txBox="1"/>
          <p:nvPr>
            <p:ph type="title"/>
          </p:nvPr>
        </p:nvSpPr>
        <p:spPr>
          <a:xfrm>
            <a:off x="1149715" y="4121825"/>
            <a:ext cx="3458400" cy="66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990"/>
              <a:buFont typeface="Arial"/>
              <a:buNone/>
            </a:pPr>
            <a:r>
              <a:rPr lang="it" sz="1600">
                <a:solidFill>
                  <a:srgbClr val="37474F"/>
                </a:solidFill>
                <a:latin typeface="Lato"/>
                <a:ea typeface="Lato"/>
                <a:cs typeface="Lato"/>
                <a:sym typeface="Lato"/>
              </a:rPr>
              <a:t>1.569 d.C - </a:t>
            </a:r>
            <a:r>
              <a:rPr b="1" lang="it" sz="1600">
                <a:solidFill>
                  <a:srgbClr val="37474F"/>
                </a:solidFill>
                <a:latin typeface="Lato"/>
                <a:ea typeface="Lato"/>
                <a:cs typeface="Lato"/>
                <a:sym typeface="Lato"/>
              </a:rPr>
              <a:t>Proiezione di Mercatore</a:t>
            </a:r>
            <a:endParaRPr b="1" sz="14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pic>
        <p:nvPicPr>
          <p:cNvPr id="143" name="Google Shape;143;p7"/>
          <p:cNvPicPr preferRelativeResize="0"/>
          <p:nvPr/>
        </p:nvPicPr>
        <p:blipFill rotWithShape="1">
          <a:blip r:embed="rId4">
            <a:alphaModFix/>
          </a:blip>
          <a:srcRect b="0" l="0" r="0" t="0"/>
          <a:stretch/>
        </p:blipFill>
        <p:spPr>
          <a:xfrm>
            <a:off x="0" y="0"/>
            <a:ext cx="5757829" cy="4070976"/>
          </a:xfrm>
          <a:prstGeom prst="rect">
            <a:avLst/>
          </a:prstGeom>
          <a:noFill/>
          <a:ln>
            <a:noFill/>
          </a:ln>
        </p:spPr>
      </p:pic>
      <p:pic>
        <p:nvPicPr>
          <p:cNvPr id="144" name="Google Shape;144;p7"/>
          <p:cNvPicPr preferRelativeResize="0"/>
          <p:nvPr/>
        </p:nvPicPr>
        <p:blipFill rotWithShape="1">
          <a:blip r:embed="rId5">
            <a:alphaModFix/>
          </a:blip>
          <a:srcRect b="0" l="0" r="0" t="0"/>
          <a:stretch/>
        </p:blipFill>
        <p:spPr>
          <a:xfrm>
            <a:off x="0" y="0"/>
            <a:ext cx="6396474" cy="4070974"/>
          </a:xfrm>
          <a:prstGeom prst="rect">
            <a:avLst/>
          </a:prstGeom>
          <a:noFill/>
          <a:ln>
            <a:noFill/>
          </a:ln>
        </p:spPr>
      </p:pic>
      <p:sp>
        <p:nvSpPr>
          <p:cNvPr id="145" name="Google Shape;145;p7"/>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311700" y="259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A cosa serve oggi?</a:t>
            </a:r>
            <a:endParaRPr sz="2420">
              <a:solidFill>
                <a:srgbClr val="45818E"/>
              </a:solidFill>
              <a:latin typeface="Lato Black"/>
              <a:ea typeface="Lato Black"/>
              <a:cs typeface="Lato Black"/>
              <a:sym typeface="Lato Black"/>
            </a:endParaRPr>
          </a:p>
        </p:txBody>
      </p:sp>
      <p:sp>
        <p:nvSpPr>
          <p:cNvPr id="151" name="Google Shape;151;p8"/>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p8"/>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53" name="Google Shape;153;p8"/>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55" name="Google Shape;155;p8"/>
          <p:cNvSpPr txBox="1"/>
          <p:nvPr>
            <p:ph type="title"/>
          </p:nvPr>
        </p:nvSpPr>
        <p:spPr>
          <a:xfrm>
            <a:off x="311700" y="1129150"/>
            <a:ext cx="5785800" cy="347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SzPts val="1100"/>
              <a:buNone/>
            </a:pPr>
            <a:r>
              <a:rPr b="1" lang="it" sz="1400">
                <a:latin typeface="Lato"/>
                <a:ea typeface="Lato"/>
                <a:cs typeface="Lato"/>
                <a:sym typeface="Lato"/>
              </a:rPr>
              <a:t>Nel 1700 nasce una nuova idea: utilizzare le visualizzazioni per pensare e produrre idee nuove, non solo osservare passivamente.</a:t>
            </a:r>
            <a:endParaRPr b="1" sz="1400">
              <a:latin typeface="Lato"/>
              <a:ea typeface="Lato"/>
              <a:cs typeface="Lato"/>
              <a:sym typeface="Lato"/>
            </a:endParaRPr>
          </a:p>
          <a:p>
            <a:pPr indent="0" lvl="0" marL="0" rtl="0" algn="l">
              <a:lnSpc>
                <a:spcPct val="100000"/>
              </a:lnSpc>
              <a:spcBef>
                <a:spcPts val="1200"/>
              </a:spcBef>
              <a:spcAft>
                <a:spcPts val="0"/>
              </a:spcAft>
              <a:buSzPts val="1100"/>
              <a:buNone/>
            </a:pPr>
            <a:r>
              <a:t/>
            </a:r>
            <a:endParaRPr sz="1400">
              <a:latin typeface="Lato"/>
              <a:ea typeface="Lato"/>
              <a:cs typeface="Lato"/>
              <a:sym typeface="Lato"/>
            </a:endParaRPr>
          </a:p>
          <a:p>
            <a:pPr indent="0" lvl="0" marL="0" rtl="0" algn="l">
              <a:lnSpc>
                <a:spcPct val="100000"/>
              </a:lnSpc>
              <a:spcBef>
                <a:spcPts val="1200"/>
              </a:spcBef>
              <a:spcAft>
                <a:spcPts val="0"/>
              </a:spcAft>
              <a:buSzPts val="1100"/>
              <a:buNone/>
            </a:pPr>
            <a:r>
              <a:rPr lang="it" sz="1400">
                <a:latin typeface="Lato"/>
                <a:ea typeface="Lato"/>
                <a:cs typeface="Lato"/>
                <a:sym typeface="Lato"/>
              </a:rPr>
              <a:t>C’è una partecipazione attiva di chi legge le visualizzazioni di dati, differisce dal passato dove invece il ruolo delle rappresentazioni grafiche era di presentare, non di coinvolgere attivamente chi guarda.</a:t>
            </a:r>
            <a:endParaRPr sz="1400">
              <a:latin typeface="Lato"/>
              <a:ea typeface="Lato"/>
              <a:cs typeface="Lato"/>
              <a:sym typeface="Lato"/>
            </a:endParaRPr>
          </a:p>
          <a:p>
            <a:pPr indent="0" lvl="0" marL="0" rtl="0" algn="l">
              <a:lnSpc>
                <a:spcPct val="100000"/>
              </a:lnSpc>
              <a:spcBef>
                <a:spcPts val="1200"/>
              </a:spcBef>
              <a:spcAft>
                <a:spcPts val="0"/>
              </a:spcAft>
              <a:buSzPts val="1100"/>
              <a:buNone/>
            </a:pPr>
            <a:r>
              <a:t/>
            </a:r>
            <a:endParaRPr b="1" sz="1400">
              <a:latin typeface="Lato"/>
              <a:ea typeface="Lato"/>
              <a:cs typeface="Lato"/>
              <a:sym typeface="Lato"/>
            </a:endParaRPr>
          </a:p>
          <a:p>
            <a:pPr indent="0" lvl="0" marL="0" rtl="0" algn="l">
              <a:lnSpc>
                <a:spcPct val="100000"/>
              </a:lnSpc>
              <a:spcBef>
                <a:spcPts val="1200"/>
              </a:spcBef>
              <a:spcAft>
                <a:spcPts val="0"/>
              </a:spcAft>
              <a:buSzPts val="1100"/>
              <a:buNone/>
            </a:pPr>
            <a:r>
              <a:t/>
            </a:r>
            <a:endParaRPr b="1" sz="1400">
              <a:latin typeface="Lato"/>
              <a:ea typeface="Lato"/>
              <a:cs typeface="Lato"/>
              <a:sym typeface="Lato"/>
            </a:endParaRPr>
          </a:p>
          <a:p>
            <a:pPr indent="0" lvl="0" marL="0" rtl="0" algn="l">
              <a:lnSpc>
                <a:spcPct val="100000"/>
              </a:lnSpc>
              <a:spcBef>
                <a:spcPts val="1200"/>
              </a:spcBef>
              <a:spcAft>
                <a:spcPts val="0"/>
              </a:spcAft>
              <a:buSzPts val="1100"/>
              <a:buNone/>
            </a:pPr>
            <a:r>
              <a:rPr b="1" lang="it" sz="1400">
                <a:latin typeface="Lato"/>
                <a:ea typeface="Lato"/>
                <a:cs typeface="Lato"/>
                <a:sym typeface="Lato"/>
              </a:rPr>
              <a:t>Inoltre, la data visualization è fondamentale per rendere utili la quantità di dati prodotta nell’era dei big data. </a:t>
            </a:r>
            <a:endParaRPr b="1" sz="1400">
              <a:latin typeface="Lato"/>
              <a:ea typeface="Lato"/>
              <a:cs typeface="Lato"/>
              <a:sym typeface="Lato"/>
            </a:endParaRPr>
          </a:p>
          <a:p>
            <a:pPr indent="0" lvl="0" marL="0" rtl="0" algn="l">
              <a:lnSpc>
                <a:spcPct val="100000"/>
              </a:lnSpc>
              <a:spcBef>
                <a:spcPts val="1200"/>
              </a:spcBef>
              <a:spcAft>
                <a:spcPts val="1200"/>
              </a:spcAft>
              <a:buSzPts val="1100"/>
              <a:buNone/>
            </a:pPr>
            <a:r>
              <a:t/>
            </a:r>
            <a:endParaRPr b="1" sz="1400">
              <a:latin typeface="Lato"/>
              <a:ea typeface="Lato"/>
              <a:cs typeface="Lato"/>
              <a:sym typeface="Lato"/>
            </a:endParaRPr>
          </a:p>
        </p:txBody>
      </p:sp>
      <p:sp>
        <p:nvSpPr>
          <p:cNvPr id="156" name="Google Shape;156;p8"/>
          <p:cNvSpPr txBox="1"/>
          <p:nvPr/>
        </p:nvSpPr>
        <p:spPr>
          <a:xfrm>
            <a:off x="5494925" y="4748600"/>
            <a:ext cx="3649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it" sz="1400" u="none" cap="none" strike="noStrike">
                <a:solidFill>
                  <a:srgbClr val="FFFFFF"/>
                </a:solidFill>
                <a:latin typeface="Lato"/>
                <a:ea typeface="Lato"/>
                <a:cs typeface="Lato"/>
                <a:sym typeface="Lato"/>
              </a:rPr>
              <a:t>Cosa è la Data Visualization?</a:t>
            </a:r>
            <a:endParaRPr b="1" i="0" sz="1400" u="none" cap="none" strike="noStrike">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